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8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8" r:id="rId3"/>
    <p:sldMasterId id="2147483677" r:id="rId4"/>
    <p:sldMasterId id="2147483686" r:id="rId5"/>
    <p:sldMasterId id="2147483689" r:id="rId6"/>
    <p:sldMasterId id="2147483691" r:id="rId7"/>
    <p:sldMasterId id="2147483697" r:id="rId8"/>
    <p:sldMasterId id="2147483713" r:id="rId9"/>
  </p:sldMasterIdLst>
  <p:notesMasterIdLst>
    <p:notesMasterId r:id="rId27"/>
  </p:notesMasterIdLst>
  <p:sldIdLst>
    <p:sldId id="601" r:id="rId10"/>
    <p:sldId id="647" r:id="rId11"/>
    <p:sldId id="638" r:id="rId12"/>
    <p:sldId id="542" r:id="rId13"/>
    <p:sldId id="577" r:id="rId14"/>
    <p:sldId id="691" r:id="rId15"/>
    <p:sldId id="540" r:id="rId16"/>
    <p:sldId id="637" r:id="rId17"/>
    <p:sldId id="627" r:id="rId18"/>
    <p:sldId id="628" r:id="rId19"/>
    <p:sldId id="643" r:id="rId20"/>
    <p:sldId id="694" r:id="rId21"/>
    <p:sldId id="696" r:id="rId22"/>
    <p:sldId id="698" r:id="rId23"/>
    <p:sldId id="697" r:id="rId24"/>
    <p:sldId id="695" r:id="rId25"/>
    <p:sldId id="671" r:id="rId2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800000"/>
    <a:srgbClr val="CC0000"/>
    <a:srgbClr val="FFFFFF"/>
    <a:srgbClr val="99000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/>
    <p:restoredTop sz="89243" autoAdjust="0"/>
  </p:normalViewPr>
  <p:slideViewPr>
    <p:cSldViewPr>
      <p:cViewPr varScale="1">
        <p:scale>
          <a:sx n="148" d="100"/>
          <a:sy n="148" d="100"/>
        </p:scale>
        <p:origin x="192" y="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D74517E-9566-4845-B2F5-1945419758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3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5B862-A16B-F040-8F2F-AA0FCF6E34DC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97D769-6D89-DB4B-A153-D4B2DEEF8C1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F74CA-6666-AB4C-A184-43E9117CB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2D26B-0FE5-FC45-8A07-E791CF3C5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30D3F-0F34-494C-ADAD-2222A03F6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81" y="863980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81" y="2652141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98296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57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39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556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82" y="863981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82" y="2652141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38" algn="ctr">
              <a:spcBef>
                <a:spcPts val="0"/>
              </a:spcBef>
              <a:buSzTx/>
              <a:buNone/>
              <a:defRPr sz="1687"/>
            </a:lvl2pPr>
            <a:lvl3pPr marL="0" indent="241076" algn="ctr">
              <a:spcBef>
                <a:spcPts val="0"/>
              </a:spcBef>
              <a:buSzTx/>
              <a:buNone/>
              <a:defRPr sz="1687"/>
            </a:lvl3pPr>
            <a:lvl4pPr marL="0" indent="361613" algn="ctr">
              <a:spcBef>
                <a:spcPts val="0"/>
              </a:spcBef>
              <a:buSzTx/>
              <a:buNone/>
              <a:defRPr sz="1687"/>
            </a:lvl4pPr>
            <a:lvl5pPr marL="0" indent="482151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53681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288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61243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273A1-24EC-2B42-A0A2-5B4C3266A6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4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6"/>
            <a:ext cx="3886200" cy="2620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1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914345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34632E8-D1C9-451D-8581-60030C1D3889}"/>
              </a:ext>
            </a:extLst>
          </p:cNvPr>
          <p:cNvSpPr/>
          <p:nvPr userDrawn="1"/>
        </p:nvSpPr>
        <p:spPr>
          <a:xfrm>
            <a:off x="386956" y="681732"/>
            <a:ext cx="1282514" cy="33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32155" y="4799275"/>
            <a:ext cx="1992722" cy="251310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45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2" y="369094"/>
            <a:ext cx="7925990" cy="648159"/>
          </a:xfrm>
        </p:spPr>
        <p:txBody>
          <a:bodyPr lIns="0" tIns="0" rIns="0" bIns="0" anchor="t" anchorCtr="0">
            <a:normAutofit/>
          </a:bodyPr>
          <a:lstStyle>
            <a:lvl1pPr>
              <a:defRPr sz="24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4612" y="1146572"/>
            <a:ext cx="7925990" cy="3263504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7275E8-CDF8-42A1-852B-893DB9E9C030}"/>
              </a:ext>
            </a:extLst>
          </p:cNvPr>
          <p:cNvSpPr txBox="1">
            <a:spLocks/>
          </p:cNvSpPr>
          <p:nvPr userDrawn="1"/>
        </p:nvSpPr>
        <p:spPr>
          <a:xfrm>
            <a:off x="7552768" y="4795437"/>
            <a:ext cx="1027384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34586E-8A7E-5E43-90F8-5F1B4FCF17F0}" type="slidenum">
              <a:rPr lang="de-DE" sz="900" smtClean="0">
                <a:solidFill>
                  <a:schemeClr val="accent1"/>
                </a:solidFill>
              </a:rPr>
              <a:pPr algn="r"/>
              <a:t>‹#›</a:t>
            </a:fld>
            <a:endParaRPr lang="de-DE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69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5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L 2020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4117A-FE07-421C-88A9-B9D6182C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62" y="369095"/>
            <a:ext cx="7920484" cy="629795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68193F-E4D3-4EE7-B24D-904E42392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61825" y="4799277"/>
            <a:ext cx="1992722" cy="270004"/>
          </a:xfrm>
        </p:spPr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663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3" y="1282306"/>
            <a:ext cx="7921229" cy="2099455"/>
          </a:xfrm>
        </p:spPr>
        <p:txBody>
          <a:bodyPr lIns="0" tIns="0" rIns="0" bIns="0"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3" y="3442101"/>
            <a:ext cx="7921229" cy="1125140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185344-D983-47D7-B7BA-9DDAA4A0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6270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114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3" y="369094"/>
            <a:ext cx="7916465" cy="617934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1" y="1146574"/>
            <a:ext cx="3723084" cy="607219"/>
          </a:xfrm>
        </p:spPr>
        <p:txBody>
          <a:bodyPr lIns="0" tIns="0" rIns="0" bIns="0" anchor="t" anchorCtr="0"/>
          <a:lstStyle>
            <a:lvl1pPr marL="0" indent="0">
              <a:buNone/>
              <a:defRPr sz="18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9361" y="1878807"/>
            <a:ext cx="3723085" cy="2763440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831560" y="1146574"/>
            <a:ext cx="3685381" cy="607219"/>
          </a:xfrm>
        </p:spPr>
        <p:txBody>
          <a:bodyPr lIns="0" tIns="0" rIns="0" bIns="0" anchor="t" anchorCtr="0"/>
          <a:lstStyle>
            <a:lvl1pPr marL="0" indent="0">
              <a:buNone/>
              <a:defRPr sz="18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31558" y="1878807"/>
            <a:ext cx="3685382" cy="2763440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1DAA4F5-5EDF-4210-B156-E5D8DFF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6270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545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2" y="369095"/>
            <a:ext cx="7913126" cy="62979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1D5F4CD-2F72-4409-BE11-A3A8A636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9237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800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487969" y="4791335"/>
            <a:ext cx="1066579" cy="27794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2285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0400" y="369096"/>
            <a:ext cx="7086637" cy="515138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9362" y="1424238"/>
            <a:ext cx="3442634" cy="29775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35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de-DE"/>
              <a:t>Mastertextformat bearbeiten -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</a:t>
            </a:r>
          </a:p>
          <a:p>
            <a:pPr lvl="0"/>
            <a:endParaRPr lang="de-DE"/>
          </a:p>
          <a:p>
            <a:pPr lvl="0"/>
            <a:r>
              <a:rPr lang="de-DE"/>
              <a:t>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2E78FE-9C88-49E6-AD0F-15F6E177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9237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6BCACF4-E68B-4D97-9046-9FFABD1A9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"/>
          <a:stretch/>
        </p:blipFill>
        <p:spPr>
          <a:xfrm>
            <a:off x="4312444" y="1424238"/>
            <a:ext cx="4212432" cy="297750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AF79056-1B19-41FB-A1FD-C9C063217E0A}"/>
              </a:ext>
            </a:extLst>
          </p:cNvPr>
          <p:cNvSpPr/>
          <p:nvPr userDrawn="1"/>
        </p:nvSpPr>
        <p:spPr>
          <a:xfrm>
            <a:off x="4572003" y="3584260"/>
            <a:ext cx="2362526" cy="6075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tIns="0" rIns="108000" rtlCol="0" anchor="ctr"/>
          <a:lstStyle/>
          <a:p>
            <a:pPr algn="l"/>
            <a:r>
              <a:rPr lang="de-DE" sz="1350"/>
              <a:t>Cool </a:t>
            </a:r>
            <a:r>
              <a:rPr lang="de-DE" sz="1350" err="1"/>
              <a:t>stuff</a:t>
            </a:r>
            <a:r>
              <a:rPr lang="de-DE" sz="1350"/>
              <a:t> </a:t>
            </a:r>
            <a:r>
              <a:rPr lang="de-DE" sz="1350" err="1"/>
              <a:t>image</a:t>
            </a:r>
            <a:r>
              <a:rPr lang="de-DE" sz="1350"/>
              <a:t> </a:t>
            </a:r>
            <a:r>
              <a:rPr lang="de-DE" sz="1350" err="1"/>
              <a:t>explain</a:t>
            </a:r>
            <a:r>
              <a:rPr lang="de-DE" sz="1350"/>
              <a:t> </a:t>
            </a:r>
            <a:r>
              <a:rPr lang="de-DE" sz="1350" err="1"/>
              <a:t>to</a:t>
            </a:r>
            <a:r>
              <a:rPr lang="de-DE" sz="1350"/>
              <a:t> </a:t>
            </a:r>
            <a:r>
              <a:rPr lang="de-DE" sz="1350" err="1"/>
              <a:t>provide</a:t>
            </a:r>
            <a:r>
              <a:rPr lang="de-DE" sz="1350"/>
              <a:t> </a:t>
            </a:r>
            <a:r>
              <a:rPr lang="de-DE" sz="1350" err="1"/>
              <a:t>information</a:t>
            </a:r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43668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93041-39BD-4C68-A55E-7D4721EE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3B3F5F0-5F2A-41D0-8186-FDADBE43F1E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" b="894"/>
          <a:stretch/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4FE25AB-D492-4C86-99E1-BF306E7A1B9F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CB33E7-AFC2-4535-A31E-A9A6A9E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62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6E157-2AF5-0340-B1BB-DD8DDDFB3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01" y="-54367"/>
            <a:ext cx="9221402" cy="5197868"/>
          </a:xfrm>
          <a:prstGeom prst="rect">
            <a:avLst/>
          </a:prstGeom>
        </p:spPr>
      </p:pic>
      <p:sp>
        <p:nvSpPr>
          <p:cNvPr id="6246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589362" y="1146573"/>
            <a:ext cx="4522646" cy="304519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589362" y="369095"/>
            <a:ext cx="7913126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590400" y="369096"/>
            <a:ext cx="7086637" cy="5151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626494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5FAB9-2662-4596-9BCF-25C91527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CAB23-FD88-44AA-93BC-FE099AE42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5D9A79C5-605D-45B4-96E4-6C75FB336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2"/>
          <a:stretch/>
        </p:blipFill>
        <p:spPr>
          <a:xfrm>
            <a:off x="0" y="0"/>
            <a:ext cx="9144000" cy="51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11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4962-5EC3-46CA-8030-5FCAA6D3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FCF75-E861-4FB3-B166-9ED2553D2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1810D33E-BBBA-49AE-9DD8-3EA41CB773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0700" r="1700" b="9370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56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41F8-6B32-49A8-AD4B-B756A817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5E86D-E093-49AA-8079-43CEA3792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949AA285-3FDD-4EA8-910E-6ED102C027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5" r="1184" b="-313"/>
          <a:stretch/>
        </p:blipFill>
        <p:spPr>
          <a:xfrm>
            <a:off x="1" y="0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83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01" y="-54367"/>
            <a:ext cx="9221402" cy="5197867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589362" y="369095"/>
            <a:ext cx="7913126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590400" y="369096"/>
            <a:ext cx="7086637" cy="5151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30299F-6EBD-48AE-80EB-4899A23D7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BA347C5-7CD6-40E3-8D52-1BA9C17BF10E}"/>
              </a:ext>
            </a:extLst>
          </p:cNvPr>
          <p:cNvSpPr txBox="1">
            <a:spLocks/>
          </p:cNvSpPr>
          <p:nvPr userDrawn="1"/>
        </p:nvSpPr>
        <p:spPr>
          <a:xfrm>
            <a:off x="589363" y="369094"/>
            <a:ext cx="7916465" cy="61793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 dirty="0"/>
              <a:t>bearbeiten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652B2132-4339-4525-99F9-CB1952D9F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31558" y="1878807"/>
            <a:ext cx="3685382" cy="2763440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585879" indent="-214313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38B4FB15-140D-45E8-9609-C3A0CA3820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95161" y="1878806"/>
            <a:ext cx="3685382" cy="2763440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585879" indent="-214313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505857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65576-FF17-4337-955A-AA6555D25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C34AC-5133-4734-9698-85648B803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181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DD22620-35CC-4AB5-A460-E5830499E25C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CEBE80-998C-4BA2-AF17-32AF022E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6092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16FFAF-828E-1F45-B842-CAE978364C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02" y="1697367"/>
            <a:ext cx="7416800" cy="540265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solidFill>
                  <a:srgbClr val="C00000"/>
                </a:solidFill>
                <a:latin typeface="Helvetica" pitchFamily="2" charset="0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algn="ctr">
              <a:defRPr/>
            </a:pPr>
            <a:r>
              <a:rPr lang="en-US" sz="30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701151-88C9-E54D-ADA3-86588DE49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069" y="2388786"/>
            <a:ext cx="6265863" cy="41390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rgbClr val="C7D9F1"/>
                </a:solidFill>
              </a:defRPr>
            </a:lvl1pPr>
          </a:lstStyle>
          <a:p>
            <a:pPr algn="ctr">
              <a:defRPr/>
            </a:pPr>
            <a:r>
              <a:rPr lang="en-US" sz="2400" b="1" dirty="0">
                <a:solidFill>
                  <a:srgbClr val="93CDDD"/>
                </a:solidFill>
                <a:latin typeface="Helvetica" charset="0"/>
                <a:cs typeface="Helvetica" charset="0"/>
                <a:sym typeface="Helvetica" charset="0"/>
              </a:rPr>
              <a:t>Presentation Sub-title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CFC95E-90A0-694A-B7F5-65C89AB8DA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5083" y="3204241"/>
            <a:ext cx="4033838" cy="501636"/>
          </a:xfrm>
          <a:prstGeom prst="rect">
            <a:avLst/>
          </a:prstGeom>
        </p:spPr>
        <p:txBody>
          <a:bodyPr/>
          <a:lstStyle>
            <a:lvl1pPr algn="ctr">
              <a:defRPr sz="15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Faculty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35C0C25-1B6D-E341-9FBF-95F4D3C83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89426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857250"/>
            <a:ext cx="80010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514350"/>
          </a:xfrm>
        </p:spPr>
        <p:txBody>
          <a:bodyPr/>
          <a:lstStyle>
            <a:lvl1pPr algn="ctr">
              <a:defRPr sz="2100" b="1">
                <a:solidFill>
                  <a:srgbClr val="CC333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8F584C3-A599-7E45-8ABA-DC4A7ECFE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33009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FA618C5-7853-C64F-B80E-D10C9FDE3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054793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33400" y="800100"/>
            <a:ext cx="40386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6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21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Slide title</a:t>
            </a:r>
          </a:p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572000" y="800100"/>
            <a:ext cx="40386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C2AE942-09C7-3142-B0C5-6E769A32F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8539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1B612-5346-6E43-965B-372D8860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7250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71601"/>
            <a:ext cx="4040188" cy="322302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57250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71601"/>
            <a:ext cx="4041775" cy="322302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21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Slide title</a:t>
            </a:r>
          </a:p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82BC649-31C5-2B47-9254-5B2DCF12F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266302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/>
          </p:cNvSpPr>
          <p:nvPr userDrawn="1"/>
        </p:nvSpPr>
        <p:spPr bwMode="auto">
          <a:xfrm>
            <a:off x="575470" y="1800225"/>
            <a:ext cx="7993063" cy="1543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30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Presentation title</a:t>
            </a:r>
          </a:p>
          <a:p>
            <a:pPr algn="ctr">
              <a:defRPr/>
            </a:pPr>
            <a:endParaRPr lang="en-US" sz="3000" b="1" dirty="0">
              <a:solidFill>
                <a:srgbClr val="D1282B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ctr">
              <a:defRPr/>
            </a:pPr>
            <a:r>
              <a:rPr lang="en-US" sz="2400" b="1" dirty="0">
                <a:solidFill>
                  <a:srgbClr val="93CDDD"/>
                </a:solidFill>
                <a:latin typeface="Helvetica" charset="0"/>
                <a:cs typeface="Helvetica" charset="0"/>
                <a:sym typeface="Helvetica" charset="0"/>
              </a:rPr>
              <a:t>Presentation sub-title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7A2A24-03DA-E749-952F-2AAE4E860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118679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2DFA1B77-2976-6D4F-B988-8D94E71F6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428314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29BA7AB-643C-FC49-BB09-E7B36695C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58647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>
                <a:sym typeface="Helvetica" charset="0"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E2978B-1B66-894D-B3F0-020C8F283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56727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914651"/>
            <a:ext cx="6400800" cy="22276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A3B1645-717D-6847-AC92-46E26E95C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652201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383506"/>
            <a:ext cx="1943100" cy="37588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383506"/>
            <a:ext cx="5676900" cy="37588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BD32B2-EAA6-7C46-BD6F-6213F864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7272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37A0-833C-CF4B-947D-0F231E84D9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DFCC-252B-6D4F-A205-57209A4F28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B64-491C-1045-A700-68A99BEFD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4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EAA8-F5EA-3241-AF58-7F143472CB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6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BE2A4-2152-C44E-928E-F55CDA4F2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0B69FBE-9FA0-0B43-9AC9-B5EA79A87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10/13/22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72B96DA-FE8F-8E43-9F69-C4CCB3FDECD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10/13/22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72B4420F-DE6C-AE48-83DD-EE107A7BD8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65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10/13/22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202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89"/>
              <a:t>10/13/22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89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7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E72B96DA-FE8F-8E43-9F69-C4CCB3FDECD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10/13/22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72B4420F-DE6C-AE48-83DD-EE107A7BD8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5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5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80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8" indent="-89998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1032264-8667-451F-8B92-D6E1F44DDAE9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9361" y="369095"/>
            <a:ext cx="7913127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2" y="1146572"/>
            <a:ext cx="793124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32155" y="4799277"/>
            <a:ext cx="1992722" cy="2700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BCF7119-1C35-4717-A0FB-D531839D027A}"/>
              </a:ext>
            </a:extLst>
          </p:cNvPr>
          <p:cNvCxnSpPr>
            <a:cxnSpLocks/>
          </p:cNvCxnSpPr>
          <p:nvPr userDrawn="1"/>
        </p:nvCxnSpPr>
        <p:spPr>
          <a:xfrm>
            <a:off x="589456" y="4779025"/>
            <a:ext cx="7905750" cy="0"/>
          </a:xfrm>
          <a:prstGeom prst="line">
            <a:avLst/>
          </a:prstGeom>
          <a:ln w="349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1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50" kern="1200">
          <a:solidFill>
            <a:schemeClr val="accent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0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514337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857228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200120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543012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95">
          <p15:clr>
            <a:srgbClr val="F26B43"/>
          </p15:clr>
        </p15:guide>
        <p15:guide id="2" pos="7160">
          <p15:clr>
            <a:srgbClr val="F26B43"/>
          </p15:clr>
        </p15:guide>
        <p15:guide id="3" pos="3623">
          <p15:clr>
            <a:srgbClr val="F26B43"/>
          </p15:clr>
        </p15:guide>
        <p15:guide id="4" pos="4059">
          <p15:clr>
            <a:srgbClr val="F26B43"/>
          </p15:clr>
        </p15:guide>
        <p15:guide id="5" orient="horz" pos="310">
          <p15:clr>
            <a:srgbClr val="F26B43"/>
          </p15:clr>
        </p15:guide>
        <p15:guide id="6" orient="horz" pos="1140">
          <p15:clr>
            <a:srgbClr val="F26B43"/>
          </p15:clr>
        </p15:guide>
        <p15:guide id="7" pos="3840">
          <p15:clr>
            <a:srgbClr val="F26B43"/>
          </p15:clr>
        </p15:guide>
        <p15:guide id="9" orient="horz" pos="4088">
          <p15:clr>
            <a:srgbClr val="F26B43"/>
          </p15:clr>
        </p15:guide>
        <p15:guide id="10" orient="horz" pos="2160">
          <p15:clr>
            <a:srgbClr val="F26B43"/>
          </p15:clr>
        </p15:guide>
        <p15:guide id="11" orient="horz" pos="420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C6D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685800" y="1383507"/>
            <a:ext cx="7772400" cy="153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363F8E0F-20D0-194C-A901-293798C75840}"/>
              </a:ext>
            </a:extLst>
          </p:cNvPr>
          <p:cNvSpPr>
            <a:spLocks/>
          </p:cNvSpPr>
          <p:nvPr userDrawn="1"/>
        </p:nvSpPr>
        <p:spPr bwMode="auto">
          <a:xfrm>
            <a:off x="142877" y="118086"/>
            <a:ext cx="8856663" cy="49137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rebuchet MS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3FF6C3C-F3E9-1C4F-ADC8-533EC2DCD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  <p:pic>
        <p:nvPicPr>
          <p:cNvPr id="8" name="Picture 4" descr="OSM_Malaria_Logo_Final.png">
            <a:extLst>
              <a:ext uri="{FF2B5EF4-FFF2-40B4-BE49-F238E27FC236}">
                <a16:creationId xmlns:a16="http://schemas.microsoft.com/office/drawing/2014/main" id="{6D814398-4FEB-4545-9248-6A0AC380E6BB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922" y="4218233"/>
            <a:ext cx="810000" cy="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81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j-lt"/>
          <a:ea typeface="+mj-ea"/>
          <a:cs typeface="+mj-cs"/>
          <a:sym typeface="Helvetica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9pPr>
    </p:titleStyle>
    <p:bodyStyle>
      <a:lvl1pPr marL="257175" indent="-257175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171450" indent="17145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2pPr>
      <a:lvl3pPr marL="342900" indent="3429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3pPr>
      <a:lvl4pPr marL="514350" indent="51435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4pPr>
      <a:lvl5pPr marL="685800" indent="6858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5pPr>
      <a:lvl6pPr marL="10287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6pPr>
      <a:lvl7pPr marL="13716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7pPr>
      <a:lvl8pPr marL="17145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8pPr>
      <a:lvl9pPr marL="20574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tiff"/><Relationship Id="rId11" Type="http://schemas.openxmlformats.org/officeDocument/2006/relationships/image" Target="../media/image34.tiff"/><Relationship Id="rId5" Type="http://schemas.openxmlformats.org/officeDocument/2006/relationships/image" Target="../media/image28.png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3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0383" y="393990"/>
            <a:ext cx="743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masis MT Pro" panose="020F0502020204030204" pitchFamily="34" charset="0"/>
                <a:cs typeface="Amasis MT Pro" panose="020F0502020204030204" pitchFamily="34" charset="0"/>
              </a:rPr>
              <a:t>MycetOS</a:t>
            </a:r>
            <a:r>
              <a:rPr lang="en-US" sz="2400" dirty="0">
                <a:latin typeface="Amasis MT Pro" panose="020F0502020204030204" pitchFamily="34" charset="0"/>
                <a:cs typeface="Amasis MT Pro" panose="020F0502020204030204" pitchFamily="34" charset="0"/>
              </a:rPr>
              <a:t>: Open Source Drug Discovery in Schools?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85105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699792" y="32"/>
            <a:ext cx="6511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latin typeface="Amasis MT Pro" panose="02040504050005020304" pitchFamily="18" charset="77"/>
              </a:rPr>
              <a:t>Sevenoaks</a:t>
            </a:r>
            <a:r>
              <a:rPr lang="en-US" sz="1400" i="1" dirty="0">
                <a:latin typeface="Amasis MT Pro" panose="02040504050005020304" pitchFamily="18" charset="77"/>
              </a:rPr>
              <a:t> School, 13</a:t>
            </a:r>
            <a:r>
              <a:rPr lang="en-US" sz="1400" i="1" baseline="30000" dirty="0">
                <a:latin typeface="Amasis MT Pro" panose="02040504050005020304" pitchFamily="18" charset="77"/>
              </a:rPr>
              <a:t>th</a:t>
            </a:r>
            <a:r>
              <a:rPr lang="en-US" sz="1400" i="1" dirty="0">
                <a:latin typeface="Amasis MT Pro" panose="02040504050005020304" pitchFamily="18" charset="77"/>
              </a:rPr>
              <a:t> Oct 2022</a:t>
            </a:r>
          </a:p>
        </p:txBody>
      </p:sp>
      <p:pic>
        <p:nvPicPr>
          <p:cNvPr id="34" name="Picture 33" descr="Screen Shot 2019-01-15 at 1.5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1144" y="338359"/>
            <a:ext cx="951570" cy="341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4442D-251A-8D4D-9B47-F4ECC8AA611A}"/>
              </a:ext>
            </a:extLst>
          </p:cNvPr>
          <p:cNvSpPr txBox="1"/>
          <p:nvPr/>
        </p:nvSpPr>
        <p:spPr>
          <a:xfrm>
            <a:off x="0" y="1277348"/>
            <a:ext cx="9144000" cy="923324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b="1" dirty="0">
                <a:latin typeface="Amasis MT Pro" panose="02040504050005020304" pitchFamily="18" charset="77"/>
                <a:cs typeface="American Typewriter"/>
              </a:rPr>
              <a:t>Prof Matthew H. Todd</a:t>
            </a:r>
          </a:p>
          <a:p>
            <a:pPr algn="ctr"/>
            <a:r>
              <a:rPr lang="en-US" dirty="0">
                <a:latin typeface="Amasis MT Pro" panose="02040504050005020304" pitchFamily="18" charset="77"/>
                <a:cs typeface="American Typewriter"/>
              </a:rPr>
              <a:t>Chair of Drug Discovery, University College London</a:t>
            </a:r>
          </a:p>
          <a:p>
            <a:pPr algn="ctr"/>
            <a:r>
              <a:rPr lang="en-US" dirty="0">
                <a:latin typeface="Amasis MT Pro" panose="02040504050005020304" pitchFamily="18" charset="77"/>
                <a:cs typeface="American Typewriter"/>
              </a:rPr>
              <a:t>@</a:t>
            </a:r>
            <a:r>
              <a:rPr lang="en-US" dirty="0" err="1">
                <a:latin typeface="Amasis MT Pro" panose="02040504050005020304" pitchFamily="18" charset="77"/>
                <a:cs typeface="American Typewriter"/>
              </a:rPr>
              <a:t>mattoddchem</a:t>
            </a:r>
            <a:endParaRPr lang="en-US" dirty="0">
              <a:latin typeface="Amasis MT Pro" panose="02040504050005020304" pitchFamily="18" charset="77"/>
              <a:cs typeface="American Typewrite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60201-D7BC-2C47-9B73-0F89EEC7042E}"/>
              </a:ext>
            </a:extLst>
          </p:cNvPr>
          <p:cNvSpPr txBox="1"/>
          <p:nvPr/>
        </p:nvSpPr>
        <p:spPr>
          <a:xfrm>
            <a:off x="3203849" y="3056088"/>
            <a:ext cx="5772884" cy="108747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First: what is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 “Open Source Drug Discovery”</a:t>
            </a: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?</a:t>
            </a:r>
          </a:p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Second: how have we applied this to 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mycetoma</a:t>
            </a: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?</a:t>
            </a:r>
          </a:p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Third: 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Who?</a:t>
            </a:r>
          </a:p>
        </p:txBody>
      </p:sp>
      <p:pic>
        <p:nvPicPr>
          <p:cNvPr id="9" name="Picture 8" descr="MycetOS Logo from Wendy v3.jpg">
            <a:extLst>
              <a:ext uri="{FF2B5EF4-FFF2-40B4-BE49-F238E27FC236}">
                <a16:creationId xmlns:a16="http://schemas.microsoft.com/office/drawing/2014/main" id="{ED1B7B1D-2427-3D4C-BAED-CB626C68A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9702"/>
            <a:ext cx="2160240" cy="25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9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51612" y="123478"/>
            <a:ext cx="518962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mr-IN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r>
              <a:rPr lang="en-US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and the new recruits</a:t>
            </a:r>
            <a:r>
              <a:rPr lang="mr-IN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endParaRPr lang="en-US" sz="40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7251" y="-20538"/>
            <a:ext cx="558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</a:rPr>
              <a:t>10/11</a:t>
            </a:r>
          </a:p>
        </p:txBody>
      </p:sp>
      <p:pic>
        <p:nvPicPr>
          <p:cNvPr id="3" name="Picture 2" descr="Screen Shot 2019-09-19 at 11.4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055"/>
            <a:ext cx="6681688" cy="4211445"/>
          </a:xfrm>
          <a:prstGeom prst="rect">
            <a:avLst/>
          </a:prstGeom>
        </p:spPr>
      </p:pic>
      <p:pic>
        <p:nvPicPr>
          <p:cNvPr id="4" name="Picture 3" descr="ONS Sept 20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94" y="-15393"/>
            <a:ext cx="2977816" cy="5143500"/>
          </a:xfrm>
          <a:prstGeom prst="rect">
            <a:avLst/>
          </a:prstGeom>
        </p:spPr>
      </p:pic>
      <p:pic>
        <p:nvPicPr>
          <p:cNvPr id="2" name="Picture 1" descr="Screen Shot 2020-03-02 at 8.46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31590"/>
            <a:ext cx="7926851" cy="3749526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9921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391051" y="114766"/>
            <a:ext cx="23022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Visit in June!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1F557-3EA9-0141-BADF-1CFBEB28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78376"/>
            <a:ext cx="4773149" cy="3579862"/>
          </a:xfrm>
          <a:prstGeom prst="rect">
            <a:avLst/>
          </a:prstGeom>
        </p:spPr>
      </p:pic>
      <p:pic>
        <p:nvPicPr>
          <p:cNvPr id="7" name="Picture 6" descr="A group of people in white coats&#10;&#10;Description automatically generated with medium confidence">
            <a:extLst>
              <a:ext uri="{FF2B5EF4-FFF2-40B4-BE49-F238E27FC236}">
                <a16:creationId xmlns:a16="http://schemas.microsoft.com/office/drawing/2014/main" id="{EF64A644-53D6-8A4D-915B-61750B85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785" y="678376"/>
            <a:ext cx="4773149" cy="35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330154" y="114766"/>
            <a:ext cx="44240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Some 2022 Contributions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2051720" y="4774168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github.com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OpenSourceMycetoma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8C3F78-EC89-324F-8860-C977DBAD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83144"/>
            <a:ext cx="4258680" cy="408391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5D3D34A-19CF-5640-804E-97F173CA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55" y="659641"/>
            <a:ext cx="3917118" cy="408391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3C071A-3ABF-5A46-AC07-A5493463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855" y="2215497"/>
            <a:ext cx="3581400" cy="25146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973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271399" y="114766"/>
            <a:ext cx="25415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Current Series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6EE2-D455-A84B-ABD7-6B6CCD6F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87450"/>
            <a:ext cx="6578600" cy="276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2411760" y="4460885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OpenSourceMycetoma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7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817291" y="114766"/>
            <a:ext cx="54497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Synthesis Route All Worked Out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73012" y="4797674"/>
            <a:ext cx="89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github.com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OpenSourceMycetoma</a:t>
            </a:r>
            <a:r>
              <a:rPr lang="en-US" sz="1600" dirty="0">
                <a:solidFill>
                  <a:schemeClr val="bg1"/>
                </a:solidFill>
              </a:rPr>
              <a:t>/Series-2-Aminothiazoles/wiki/General-Synthesis-Route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BA57EF-ABF1-CF46-B2DC-4BC82ABC6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64" y="675104"/>
            <a:ext cx="5273774" cy="416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332061" y="22929"/>
            <a:ext cx="447988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Recently-made Molecules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755576" y="4751239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OpenSourceMycetoma</a:t>
            </a:r>
            <a:r>
              <a:rPr lang="en-US" dirty="0">
                <a:solidFill>
                  <a:schemeClr val="bg1"/>
                </a:solidFill>
              </a:rPr>
              <a:t>/Series-2-Aminothiazoles/issues/10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7748394-C039-AA44-A590-8CF80B3F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4812"/>
            <a:ext cx="4271819" cy="410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22-10-13 at 3 04 57 pm">
            <a:extLst>
              <a:ext uri="{FF2B5EF4-FFF2-40B4-BE49-F238E27FC236}">
                <a16:creationId xmlns:a16="http://schemas.microsoft.com/office/drawing/2014/main" id="{1B31E668-8A8C-004D-9B48-C8E0903AC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96" y="755650"/>
            <a:ext cx="45720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845FA-0C49-7648-A8AC-18415565E433}"/>
              </a:ext>
            </a:extLst>
          </p:cNvPr>
          <p:cNvSpPr txBox="1"/>
          <p:nvPr/>
        </p:nvSpPr>
        <p:spPr>
          <a:xfrm>
            <a:off x="5580112" y="321982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What should you make?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1E4ED-9212-D84E-8E2A-290508529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509" y="3884566"/>
            <a:ext cx="876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510093" y="114766"/>
            <a:ext cx="20641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Advertising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276323-386C-E64F-A060-FCBDECE5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16" y="1275606"/>
            <a:ext cx="374441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E6437B84-15DA-FD4D-9236-D27E325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7" y="923584"/>
            <a:ext cx="5395487" cy="35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06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Text Box 8"/>
          <p:cNvSpPr txBox="1">
            <a:spLocks noChangeArrowheads="1"/>
          </p:cNvSpPr>
          <p:nvPr/>
        </p:nvSpPr>
        <p:spPr bwMode="auto">
          <a:xfrm>
            <a:off x="251520" y="3307878"/>
            <a:ext cx="8534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Wendy van de Sande and team at Erasmus MC, Rotterdam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Hung Phat Duong,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Kymberley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Scroggie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, Alice Williamson at Sydney Uni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Dmitrij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Melechov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at UCL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Antony Sama in New York City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The Teachers and Students at </a:t>
            </a:r>
            <a:r>
              <a:rPr lang="en-US" sz="1400" dirty="0" err="1">
                <a:solidFill>
                  <a:srgbClr val="0070C0"/>
                </a:solidFill>
                <a:latin typeface="Helvetica" pitchFamily="2" charset="0"/>
              </a:rPr>
              <a:t>Sevenoaks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 School, Kent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…and more!</a:t>
            </a:r>
            <a:endParaRPr lang="en-GB" sz="1400" dirty="0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3" name="Picture 2" descr="Screen Shot 2017-05-24 at 4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85" y="4658404"/>
            <a:ext cx="1936402" cy="506423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8" name="Picture 17" descr="Screen Shot 2019-01-15 at 1.53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644586"/>
            <a:ext cx="1476164" cy="469689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4" name="Picture 3" descr="dnd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659982"/>
            <a:ext cx="1800200" cy="483518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9" name="Picture 8" descr="Royal-Society-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22" y="4659983"/>
            <a:ext cx="793527" cy="4850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1" name="Picture 10" descr="Screen Shot 2020-02-04 at 9.39.4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658404"/>
            <a:ext cx="1262110" cy="4850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1" name="Text Box 3">
            <a:extLst>
              <a:ext uri="{FF2B5EF4-FFF2-40B4-BE49-F238E27FC236}">
                <a16:creationId xmlns:a16="http://schemas.microsoft.com/office/drawing/2014/main" id="{BCCC0F61-6A56-F243-80A8-0DF4FDBDC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500" y="39796"/>
            <a:ext cx="78224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914378"/>
            <a:r>
              <a:rPr lang="en-US" sz="3600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Courageous People, Courageous Funders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62D570-0DCA-A74A-82A1-CA50C491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87" y="653160"/>
            <a:ext cx="4633466" cy="265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4BAB67A-DE74-BE45-947B-F3231AB4AD69}"/>
              </a:ext>
            </a:extLst>
          </p:cNvPr>
          <p:cNvSpPr/>
          <p:nvPr/>
        </p:nvSpPr>
        <p:spPr>
          <a:xfrm>
            <a:off x="467544" y="686127"/>
            <a:ext cx="1098122" cy="445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389051" y="-37368"/>
            <a:ext cx="436600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The General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1" y="1085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2353" y="4744257"/>
            <a:ext cx="908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1600" i="1" dirty="0">
                <a:solidFill>
                  <a:srgbClr val="F79646"/>
                </a:solidFill>
                <a:latin typeface="Calibri"/>
              </a:rPr>
              <a:t>Students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8077" y="2926712"/>
            <a:ext cx="299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b="1" i="1" dirty="0">
                <a:solidFill>
                  <a:srgbClr val="FF6600"/>
                </a:solidFill>
              </a:rPr>
              <a:t>Contributions</a:t>
            </a:r>
            <a:endParaRPr lang="en-US" i="1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33656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Malaria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: ACS Cent. Sci.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2016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2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687;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J. Med. Chem.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2020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63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11585;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J. Org. Chem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.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2020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85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13438. </a:t>
            </a: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TB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J. Med. </a:t>
            </a:r>
            <a:r>
              <a:rPr lang="cs-CZ" sz="1050" i="1" dirty="0" err="1">
                <a:solidFill>
                  <a:srgbClr val="4F81BD"/>
                </a:solidFill>
                <a:latin typeface="Calibri"/>
              </a:rPr>
              <a:t>Chem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.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cs-CZ" sz="1050" b="1" dirty="0">
                <a:solidFill>
                  <a:srgbClr val="4F81BD"/>
                </a:solidFill>
                <a:latin typeface="Calibri"/>
              </a:rPr>
              <a:t>2018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61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, 11327.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Antifungals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nb-NO" sz="1050" i="1" dirty="0" err="1">
                <a:solidFill>
                  <a:srgbClr val="4F81BD"/>
                </a:solidFill>
                <a:latin typeface="Calibri"/>
              </a:rPr>
              <a:t>PLoS</a:t>
            </a:r>
            <a:r>
              <a:rPr lang="nb-NO" sz="1050" i="1" dirty="0">
                <a:solidFill>
                  <a:srgbClr val="4F81BD"/>
                </a:solidFill>
                <a:latin typeface="Calibri"/>
              </a:rPr>
              <a:t> NTD </a:t>
            </a:r>
            <a:r>
              <a:rPr lang="nb-NO" sz="1050" b="1" dirty="0">
                <a:solidFill>
                  <a:srgbClr val="4F81BD"/>
                </a:solidFill>
                <a:latin typeface="Calibri"/>
              </a:rPr>
              <a:t>2018</a:t>
            </a:r>
            <a:r>
              <a:rPr lang="nb-NO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nb-NO" sz="1050" i="1" dirty="0">
                <a:solidFill>
                  <a:srgbClr val="4F81BD"/>
                </a:solidFill>
                <a:latin typeface="Calibri"/>
              </a:rPr>
              <a:t>12(4)</a:t>
            </a:r>
            <a:r>
              <a:rPr lang="nb-NO" sz="1050" dirty="0">
                <a:solidFill>
                  <a:srgbClr val="4F81BD"/>
                </a:solidFill>
                <a:latin typeface="Calibri"/>
              </a:rPr>
              <a:t>: e0006437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. </a:t>
            </a: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Platform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Chem. Sci.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2015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6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1614;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 Parasitology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2014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141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148.</a:t>
            </a:r>
            <a:r>
              <a:rPr lang="cs-CZ" sz="1050" b="1" i="1" dirty="0">
                <a:solidFill>
                  <a:srgbClr val="4F81BD"/>
                </a:solidFill>
                <a:latin typeface="Calibri"/>
              </a:rPr>
              <a:t> </a:t>
            </a:r>
            <a:r>
              <a:rPr lang="cs-CZ" sz="1050" b="1" i="1" dirty="0" err="1">
                <a:solidFill>
                  <a:srgbClr val="F79646">
                    <a:lumMod val="75000"/>
                  </a:srgbClr>
                </a:solidFill>
                <a:latin typeface="Calibri"/>
              </a:rPr>
              <a:t>Laws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: </a:t>
            </a:r>
            <a:r>
              <a:rPr lang="cs-CZ" sz="1050" i="1" dirty="0" err="1">
                <a:solidFill>
                  <a:srgbClr val="4F81BD"/>
                </a:solidFill>
                <a:latin typeface="Calibri"/>
              </a:rPr>
              <a:t>ChemMedChem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, </a:t>
            </a:r>
            <a:r>
              <a:rPr lang="cs-CZ" sz="1050" b="1" dirty="0">
                <a:solidFill>
                  <a:srgbClr val="4F81BD"/>
                </a:solidFill>
                <a:latin typeface="Calibri"/>
              </a:rPr>
              <a:t>2019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, 14, 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1804.</a:t>
            </a:r>
            <a:endParaRPr lang="en-US" sz="1050" b="1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6235" y="2878400"/>
            <a:ext cx="218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b="1" i="1" dirty="0">
                <a:solidFill>
                  <a:srgbClr val="008000"/>
                </a:solidFill>
              </a:rPr>
              <a:t>Components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9167" y="4744257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/>
            <a:r>
              <a:rPr lang="en-US" sz="1600" i="1" dirty="0">
                <a:solidFill>
                  <a:srgbClr val="008000"/>
                </a:solidFill>
                <a:latin typeface="Calibri"/>
              </a:rPr>
              <a:t>Community</a:t>
            </a:r>
          </a:p>
        </p:txBody>
      </p:sp>
      <p:pic>
        <p:nvPicPr>
          <p:cNvPr id="16" name="Picture 15" descr="oc-2016-000863_00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53" y="699543"/>
            <a:ext cx="7350899" cy="1584176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5" name="Picture 4" descr="Screen Shot 2019-07-24 at 10.4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9" y="3284661"/>
            <a:ext cx="1257295" cy="1376202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225898" y="4685725"/>
            <a:ext cx="120451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Laboratory 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51011" y="4685725"/>
            <a:ext cx="1552304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Public To Do Lists/Discussion</a:t>
            </a:r>
          </a:p>
        </p:txBody>
      </p:sp>
      <p:pic>
        <p:nvPicPr>
          <p:cNvPr id="19" name="Picture 18" descr="Screen Shot 2019-07-24 at 10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48" y="3286697"/>
            <a:ext cx="1476043" cy="1374165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0" name="Picture 19" descr="Screen Shot 2019-07-24 at 10.47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00" y="3286698"/>
            <a:ext cx="1192468" cy="1374166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21" name="TextBox 20"/>
          <p:cNvSpPr txBox="1"/>
          <p:nvPr/>
        </p:nvSpPr>
        <p:spPr>
          <a:xfrm>
            <a:off x="3128472" y="4744257"/>
            <a:ext cx="1079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Open Data</a:t>
            </a:r>
          </a:p>
        </p:txBody>
      </p:sp>
      <p:pic>
        <p:nvPicPr>
          <p:cNvPr id="22" name="Picture 21" descr="Screen Shot 2019-07-24 at 10.53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66" y="3284661"/>
            <a:ext cx="1237905" cy="1376203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494" y="3316353"/>
            <a:ext cx="1375795" cy="134451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3" name="TextBox 22"/>
          <p:cNvSpPr txBox="1"/>
          <p:nvPr/>
        </p:nvSpPr>
        <p:spPr>
          <a:xfrm>
            <a:off x="7930435" y="4744257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 err="1">
                <a:solidFill>
                  <a:srgbClr val="F79646"/>
                </a:solidFill>
                <a:latin typeface="Calibri"/>
              </a:rPr>
              <a:t>Pharma</a:t>
            </a:r>
            <a:endParaRPr lang="en-US" sz="1600" dirty="0">
              <a:solidFill>
                <a:srgbClr val="F79646"/>
              </a:solidFill>
              <a:latin typeface="Calibri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478248" y="4913534"/>
            <a:ext cx="378301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tudent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61" y="3316353"/>
            <a:ext cx="1275145" cy="134451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4977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238910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AU" sz="3600" dirty="0">
                <a:solidFill>
                  <a:prstClr val="black"/>
                </a:solidFill>
                <a:latin typeface="Calibri"/>
              </a:rPr>
              <a:t>An Example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" y="987574"/>
            <a:ext cx="3481297" cy="39164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8993" t="18333" r="27604" b="20666"/>
          <a:stretch/>
        </p:blipFill>
        <p:spPr>
          <a:xfrm>
            <a:off x="4572000" y="987574"/>
            <a:ext cx="4285605" cy="2823356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230" y="2619419"/>
            <a:ext cx="4529258" cy="2405063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40789" t="19474" r="17837" b="16666"/>
          <a:stretch/>
        </p:blipFill>
        <p:spPr>
          <a:xfrm>
            <a:off x="4860032" y="2067694"/>
            <a:ext cx="3984918" cy="2883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99120" y="3048417"/>
            <a:ext cx="4648200" cy="1428750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 descr="Sulfonamide Comparis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075806"/>
            <a:ext cx="4212477" cy="13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2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2411760" y="0"/>
            <a:ext cx="6695080" cy="51361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defRPr sz="2300"/>
            </a:pPr>
            <a:endParaRPr sz="1213" dirty="0"/>
          </a:p>
        </p:txBody>
      </p:sp>
      <p:sp>
        <p:nvSpPr>
          <p:cNvPr id="241" name="Shape 241"/>
          <p:cNvSpPr/>
          <p:nvPr/>
        </p:nvSpPr>
        <p:spPr>
          <a:xfrm>
            <a:off x="2447631" y="2039280"/>
            <a:ext cx="6697061" cy="462202"/>
          </a:xfrm>
          <a:prstGeom prst="rect">
            <a:avLst/>
          </a:prstGeom>
          <a:solidFill>
            <a:srgbClr val="106B1B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42" name="Shape 242"/>
          <p:cNvSpPr/>
          <p:nvPr/>
        </p:nvSpPr>
        <p:spPr>
          <a:xfrm>
            <a:off x="2484948" y="2129764"/>
            <a:ext cx="696182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Nov ’12</a:t>
            </a:r>
          </a:p>
        </p:txBody>
      </p:sp>
      <p:sp>
        <p:nvSpPr>
          <p:cNvPr id="243" name="Shape 243"/>
          <p:cNvSpPr/>
          <p:nvPr/>
        </p:nvSpPr>
        <p:spPr>
          <a:xfrm>
            <a:off x="3347103" y="2129764"/>
            <a:ext cx="664823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Apr ‘13</a:t>
            </a:r>
          </a:p>
        </p:txBody>
      </p:sp>
      <p:sp>
        <p:nvSpPr>
          <p:cNvPr id="244" name="Shape 244"/>
          <p:cNvSpPr/>
          <p:nvPr/>
        </p:nvSpPr>
        <p:spPr>
          <a:xfrm>
            <a:off x="5033669" y="2129764"/>
            <a:ext cx="653852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Feb ‘15</a:t>
            </a:r>
          </a:p>
        </p:txBody>
      </p:sp>
      <p:sp>
        <p:nvSpPr>
          <p:cNvPr id="245" name="Shape 245"/>
          <p:cNvSpPr/>
          <p:nvPr/>
        </p:nvSpPr>
        <p:spPr>
          <a:xfrm>
            <a:off x="5890188" y="2129764"/>
            <a:ext cx="661986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Oct ‘15</a:t>
            </a:r>
          </a:p>
        </p:txBody>
      </p:sp>
      <p:sp>
        <p:nvSpPr>
          <p:cNvPr id="246" name="Shape 246"/>
          <p:cNvSpPr/>
          <p:nvPr/>
        </p:nvSpPr>
        <p:spPr>
          <a:xfrm>
            <a:off x="6725872" y="2129764"/>
            <a:ext cx="717624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Mar ‘16</a:t>
            </a:r>
          </a:p>
        </p:txBody>
      </p:sp>
      <p:sp>
        <p:nvSpPr>
          <p:cNvPr id="247" name="Shape 247"/>
          <p:cNvSpPr/>
          <p:nvPr/>
        </p:nvSpPr>
        <p:spPr>
          <a:xfrm>
            <a:off x="7571971" y="2129764"/>
            <a:ext cx="647240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Jun ‘16</a:t>
            </a:r>
          </a:p>
        </p:txBody>
      </p:sp>
      <p:sp>
        <p:nvSpPr>
          <p:cNvPr id="248" name="Shape 248"/>
          <p:cNvSpPr/>
          <p:nvPr/>
        </p:nvSpPr>
        <p:spPr>
          <a:xfrm>
            <a:off x="8430649" y="2129764"/>
            <a:ext cx="683101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8" tIns="26788" rIns="26788" bIns="26788" anchor="ctr">
            <a:spAutoFit/>
          </a:bodyPr>
          <a:lstStyle>
            <a:lvl1pPr algn="l"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’1</a:t>
            </a:r>
            <a:r>
              <a:rPr lang="en-US" sz="1476" b="1" dirty="0">
                <a:solidFill>
                  <a:schemeClr val="bg1"/>
                </a:solidFill>
              </a:rPr>
              <a:t>8</a:t>
            </a:r>
            <a:r>
              <a:rPr sz="1476" b="1" dirty="0">
                <a:solidFill>
                  <a:schemeClr val="bg1"/>
                </a:solidFill>
              </a:rPr>
              <a:t> –     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2956618" y="1098397"/>
            <a:ext cx="1" cy="803648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0" name="Shape 250"/>
          <p:cNvSpPr/>
          <p:nvPr/>
        </p:nvSpPr>
        <p:spPr>
          <a:xfrm flipV="1">
            <a:off x="3695539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1" name="Shape 251"/>
          <p:cNvSpPr/>
          <p:nvPr/>
        </p:nvSpPr>
        <p:spPr>
          <a:xfrm flipV="1">
            <a:off x="4541696" y="1627465"/>
            <a:ext cx="1" cy="2745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2" name="Shape 252"/>
          <p:cNvSpPr/>
          <p:nvPr/>
        </p:nvSpPr>
        <p:spPr>
          <a:xfrm flipV="1">
            <a:off x="5387733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3" name="Shape 253"/>
          <p:cNvSpPr/>
          <p:nvPr/>
        </p:nvSpPr>
        <p:spPr>
          <a:xfrm flipV="1">
            <a:off x="6233838" y="1098397"/>
            <a:ext cx="1" cy="803648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4" name="Shape 254"/>
          <p:cNvSpPr/>
          <p:nvPr/>
        </p:nvSpPr>
        <p:spPr>
          <a:xfrm>
            <a:off x="4177148" y="2129764"/>
            <a:ext cx="696736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Nov ‘14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8651652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256" name="pasted-image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5" y="3579638"/>
            <a:ext cx="1029434" cy="1029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18" y="462949"/>
            <a:ext cx="1635284" cy="457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92" y="846298"/>
            <a:ext cx="1402278" cy="64396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 flipV="1">
            <a:off x="8050911" y="1627465"/>
            <a:ext cx="1" cy="2745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61" name="Shape 261"/>
          <p:cNvSpPr/>
          <p:nvPr/>
        </p:nvSpPr>
        <p:spPr>
          <a:xfrm flipV="1">
            <a:off x="7079950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262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6" y="3760266"/>
            <a:ext cx="1539375" cy="668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tif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06" y="157513"/>
            <a:ext cx="798154" cy="803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ti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35" y="3772406"/>
            <a:ext cx="1303009" cy="607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tif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27" y="477244"/>
            <a:ext cx="766814" cy="766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tif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418" y="3876296"/>
            <a:ext cx="975808" cy="95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tif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15" y="93839"/>
            <a:ext cx="547039" cy="547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tif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466" y="1082078"/>
            <a:ext cx="686342" cy="60797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30"/>
          <p:cNvSpPr txBox="1"/>
          <p:nvPr/>
        </p:nvSpPr>
        <p:spPr>
          <a:xfrm>
            <a:off x="0" y="1275606"/>
            <a:ext cx="2411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Highly amenable to </a:t>
            </a:r>
          </a:p>
          <a:p>
            <a:pPr algn="ctr"/>
            <a:r>
              <a:rPr lang="en-US" sz="24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Crowdsourced</a:t>
            </a:r>
            <a:r>
              <a:rPr lang="en-US" sz="24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, Open Educational Initiatives</a:t>
            </a:r>
          </a:p>
        </p:txBody>
      </p:sp>
    </p:spTree>
    <p:extLst>
      <p:ext uri="{BB962C8B-B14F-4D97-AF65-F5344CB8AC3E}">
        <p14:creationId xmlns:p14="http://schemas.microsoft.com/office/powerpoint/2010/main" val="63180917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18133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prstClr val="black"/>
                </a:solidFill>
                <a:latin typeface="Calibri"/>
              </a:rPr>
              <a:t>Can Involve Us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876006"/>
            <a:ext cx="5436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7F7F7F"/>
                </a:solidFill>
              </a:rPr>
              <a:t>Images: Sydney Morning Herald, The Daily Show with Trevor Noah</a:t>
            </a:r>
          </a:p>
        </p:txBody>
      </p:sp>
      <p:pic>
        <p:nvPicPr>
          <p:cNvPr id="5" name="Picture 4" descr="Screen Shot 2017-05-03 at 12.24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47614"/>
            <a:ext cx="4852090" cy="2304256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399021"/>
            <a:ext cx="4155926" cy="3116945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  <p:pic>
        <p:nvPicPr>
          <p:cNvPr id="7" name="Picture 6" descr="BG 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735931"/>
            <a:ext cx="4824536" cy="852043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0610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4E3B4-49C3-8849-AFD3-0546727C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2" y="750094"/>
            <a:ext cx="8521118" cy="3021806"/>
          </a:xfrm>
          <a:prstGeom prst="rect">
            <a:avLst/>
          </a:prstGeom>
        </p:spPr>
      </p:pic>
      <p:sp>
        <p:nvSpPr>
          <p:cNvPr id="33" name="Text Box 3">
            <a:extLst>
              <a:ext uri="{FF2B5EF4-FFF2-40B4-BE49-F238E27FC236}">
                <a16:creationId xmlns:a16="http://schemas.microsoft.com/office/drawing/2014/main" id="{D275E176-3CFA-5647-9171-74D7253A2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240" y="-57708"/>
            <a:ext cx="70115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Workflow in Breaking Good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242B3-5DF5-A74B-A11F-5CC7E59ACE7D}"/>
              </a:ext>
            </a:extLst>
          </p:cNvPr>
          <p:cNvSpPr txBox="1"/>
          <p:nvPr/>
        </p:nvSpPr>
        <p:spPr>
          <a:xfrm>
            <a:off x="1189927" y="4093369"/>
            <a:ext cx="630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“Special Studies Program” at The University of Sydney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Ca. 50 students per cohort, about 8 weeks.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Supervised by grad students who help with things that are hard in research lab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With Alice Motion, Ed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Tse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, Marat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Korsik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, Peter Rutledge</a:t>
            </a:r>
          </a:p>
        </p:txBody>
      </p:sp>
    </p:spTree>
    <p:extLst>
      <p:ext uri="{BB962C8B-B14F-4D97-AF65-F5344CB8AC3E}">
        <p14:creationId xmlns:p14="http://schemas.microsoft.com/office/powerpoint/2010/main" val="142559093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15526" y="244402"/>
            <a:ext cx="5700663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Open Source Mycetoma</a:t>
            </a:r>
          </a:p>
          <a:p>
            <a:pPr algn="ctr"/>
            <a:r>
              <a:rPr lang="en-US" sz="4400" i="1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Partnership with </a:t>
            </a:r>
            <a:r>
              <a:rPr lang="en-US" sz="4400" i="1" dirty="0" err="1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DNDi</a:t>
            </a:r>
            <a:endParaRPr lang="en-US" sz="4400" i="1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11" name="Picture 10" descr="Screen Shot 2018-02-27 at 10.0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2" y="1812737"/>
            <a:ext cx="4968552" cy="1839135"/>
          </a:xfrm>
          <a:prstGeom prst="rect">
            <a:avLst/>
          </a:prstGeom>
        </p:spPr>
      </p:pic>
      <p:pic>
        <p:nvPicPr>
          <p:cNvPr id="12" name="Picture 11" descr="DNDi_Infographic_MycetOS_FinalDraft_vertical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80" y="339504"/>
            <a:ext cx="2996369" cy="46599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47664" y="3795886"/>
            <a:ext cx="3309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 err="1"/>
              <a:t>PLoS</a:t>
            </a:r>
            <a:r>
              <a:rPr lang="nb-NO" sz="1600" i="1" dirty="0"/>
              <a:t> NTD</a:t>
            </a:r>
            <a:r>
              <a:rPr lang="nb-NO" sz="1600" dirty="0"/>
              <a:t> </a:t>
            </a:r>
            <a:r>
              <a:rPr lang="nb-NO" sz="1600" b="1" dirty="0"/>
              <a:t>2018</a:t>
            </a:r>
            <a:r>
              <a:rPr lang="nb-NO" sz="1600" dirty="0"/>
              <a:t>, 12(4): e0006437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93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416811" y="104485"/>
            <a:ext cx="43107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Molecules</a:t>
            </a:r>
            <a:endParaRPr lang="en-US" sz="40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440483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Addressing the Most Neglected Diseases through an Open Research Model: the Discovery of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Fenarimols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as Novel Drug Candidates for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Eumycetoma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W. Lim, 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et al. </a:t>
            </a:r>
            <a:r>
              <a:rPr lang="en-US" sz="1400" i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PLoS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NTD </a:t>
            </a:r>
            <a:r>
              <a:rPr lang="en-US" sz="1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2018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12(4): e0006437.</a:t>
            </a:r>
          </a:p>
        </p:txBody>
      </p:sp>
      <p:pic>
        <p:nvPicPr>
          <p:cNvPr id="2" name="Picture 1" descr="Screen Shot 2019-09-19 at 10.5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39822"/>
            <a:ext cx="6773570" cy="356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5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735032" y="104485"/>
            <a:ext cx="56743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Grain Penetration as Key?</a:t>
            </a:r>
            <a:endParaRPr lang="en-US" sz="40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 descr="Screen Shot 2019-09-19 at 10.4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843558"/>
            <a:ext cx="5567719" cy="4083918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179512" y="1923678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Addressing the Most Neglected Diseases through an Open Research Model: the Discovery of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Fenarimols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as Novel Drug Candidates for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Eumycetoma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W. Lim, 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et al.</a:t>
            </a:r>
          </a:p>
          <a:p>
            <a:pPr algn="ctr"/>
            <a:r>
              <a:rPr lang="en-US" sz="1400" i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PLoS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NTD </a:t>
            </a:r>
            <a:r>
              <a:rPr lang="en-US" sz="1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2018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12(4): e0006437.</a:t>
            </a:r>
          </a:p>
        </p:txBody>
      </p:sp>
    </p:spTree>
    <p:extLst>
      <p:ext uri="{BB962C8B-B14F-4D97-AF65-F5344CB8AC3E}">
        <p14:creationId xmlns:p14="http://schemas.microsoft.com/office/powerpoint/2010/main" val="385427141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enutzerdefiniertes Design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285"/>
      </a:accent1>
      <a:accent2>
        <a:srgbClr val="ED7D31"/>
      </a:accent2>
      <a:accent3>
        <a:srgbClr val="A5C6E6"/>
      </a:accent3>
      <a:accent4>
        <a:srgbClr val="FFC000"/>
      </a:accent4>
      <a:accent5>
        <a:srgbClr val="619ACC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OSM">
  <a:themeElements>
    <a:clrScheme name="">
      <a:dk1>
        <a:srgbClr val="000000"/>
      </a:dk1>
      <a:lt1>
        <a:srgbClr val="C6D9F1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DFE9F7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ＭＳ Ｐゴシック"/>
        <a:cs typeface="Helvetica"/>
      </a:majorFont>
      <a:minorFont>
        <a:latin typeface="Helvetica"/>
        <a:ea typeface="ＭＳ Ｐゴシック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rebuchet MS" charset="0"/>
            <a:ea typeface="ＭＳ Ｐゴシック" charset="0"/>
            <a:cs typeface="Trebuchet MS" charset="0"/>
            <a:sym typeface="Trebuchet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rebuchet MS" charset="0"/>
            <a:ea typeface="ＭＳ Ｐゴシック" charset="0"/>
            <a:cs typeface="Trebuchet MS" charset="0"/>
            <a:sym typeface="Trebuchet MS" charset="0"/>
          </a:defRPr>
        </a:defPPr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81797</TotalTime>
  <Words>478</Words>
  <Application>Microsoft Macintosh PowerPoint</Application>
  <PresentationFormat>On-screen Show (16:9)</PresentationFormat>
  <Paragraphs>70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Amasis MT Pro</vt:lpstr>
      <vt:lpstr>Arial</vt:lpstr>
      <vt:lpstr>Avenir Light</vt:lpstr>
      <vt:lpstr>Calibri</vt:lpstr>
      <vt:lpstr>Gill Sans SemiBold</vt:lpstr>
      <vt:lpstr>Helvetica</vt:lpstr>
      <vt:lpstr>Roboto Light</vt:lpstr>
      <vt:lpstr>Wingdings</vt:lpstr>
      <vt:lpstr>Default Design</vt:lpstr>
      <vt:lpstr>Office Theme</vt:lpstr>
      <vt:lpstr>3_Office Theme</vt:lpstr>
      <vt:lpstr>1_Office Theme</vt:lpstr>
      <vt:lpstr>6_Office Theme</vt:lpstr>
      <vt:lpstr>7_Office Theme</vt:lpstr>
      <vt:lpstr>4_Custom Design</vt:lpstr>
      <vt:lpstr>Benutzerdefiniertes Design</vt:lpstr>
      <vt:lpstr>1_OSM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Wordy Wizard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Matthew Todd</dc:creator>
  <cp:lastModifiedBy>Todd, Matthew</cp:lastModifiedBy>
  <cp:revision>841</cp:revision>
  <dcterms:created xsi:type="dcterms:W3CDTF">2013-05-11T13:19:18Z</dcterms:created>
  <dcterms:modified xsi:type="dcterms:W3CDTF">2022-10-13T12:59:04Z</dcterms:modified>
</cp:coreProperties>
</file>